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4" r:id="rId3"/>
    <p:sldId id="393" r:id="rId4"/>
    <p:sldId id="396" r:id="rId5"/>
    <p:sldId id="394" r:id="rId6"/>
    <p:sldId id="395" r:id="rId7"/>
    <p:sldId id="373" r:id="rId8"/>
    <p:sldId id="379" r:id="rId9"/>
    <p:sldId id="397" r:id="rId10"/>
    <p:sldId id="380" r:id="rId11"/>
    <p:sldId id="381" r:id="rId12"/>
    <p:sldId id="383" r:id="rId13"/>
    <p:sldId id="398" r:id="rId14"/>
    <p:sldId id="385" r:id="rId15"/>
    <p:sldId id="384" r:id="rId16"/>
    <p:sldId id="386" r:id="rId17"/>
    <p:sldId id="387" r:id="rId18"/>
    <p:sldId id="295" r:id="rId19"/>
    <p:sldId id="30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6"/>
    <p:restoredTop sz="94737"/>
  </p:normalViewPr>
  <p:slideViewPr>
    <p:cSldViewPr snapToGrid="0" snapToObjects="1">
      <p:cViewPr>
        <p:scale>
          <a:sx n="107" d="100"/>
          <a:sy n="107" d="100"/>
        </p:scale>
        <p:origin x="-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50AB3-9821-3F41-86D5-E51F25DB34A7}" type="datetimeFigureOut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E6FC-9298-F948-B007-E45182782A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28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4E6FC-9298-F948-B007-E45182782AB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135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4E6FC-9298-F948-B007-E45182782AB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427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4E6FC-9298-F948-B007-E45182782AB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3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4E6FC-9298-F948-B007-E45182782AB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136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4E6FC-9298-F948-B007-E45182782AB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84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4E6FC-9298-F948-B007-E45182782AB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4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43B5-4005-7643-9F32-CE59B338F887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245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C5C36-8C14-7D42-9711-B321130E7D1C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3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10891-5CD8-314D-B0FD-CF46B074D759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52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B8CE-2C46-7A45-8B55-5B2265E12A52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72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E4B7-6670-CC49-8117-D15657493A30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03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2E1C-2E11-2849-96CD-B87320D07286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268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C863-8E82-ED47-9CC5-D5A87D313FD6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52B1-CEAA-C44F-B5AC-7E95F24ED521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9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8F23-D1B5-D74B-A511-EC97710560BC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7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9CF4-3724-2544-8176-ED33AB5DF549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3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16D4-87D7-824E-8FA8-1F803363BFF8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54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99941-2A8F-1949-AC52-D3E3503BBA19}" type="datetime1">
              <a:rPr kumimoji="1" lang="zh-CN" altLang="en-US" smtClean="0"/>
              <a:t>2020/5/9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C5DB7-2643-B442-9EBF-A52ABB58C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98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VE401-final-part3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Zhang </a:t>
            </a:r>
            <a:r>
              <a:rPr kumimoji="1" lang="en-US" altLang="zh-CN" dirty="0" err="1" smtClean="0"/>
              <a:t>Hexin</a:t>
            </a:r>
            <a:endParaRPr kumimoji="1" lang="en-US" altLang="zh-CN" dirty="0" smtClean="0"/>
          </a:p>
          <a:p>
            <a:r>
              <a:rPr kumimoji="1" lang="en-US" altLang="zh-CN" dirty="0" smtClean="0"/>
              <a:t>2020.5.10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5E91C51-CAD3-43D1-9825-4CAC063C7C0E}"/>
              </a:ext>
            </a:extLst>
          </p:cNvPr>
          <p:cNvSpPr/>
          <p:nvPr/>
        </p:nvSpPr>
        <p:spPr>
          <a:xfrm>
            <a:off x="0" y="-34681"/>
            <a:ext cx="12192001" cy="92342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图片 1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762064" y="-34690"/>
            <a:ext cx="3429936" cy="92344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</a:t>
            </a:fld>
            <a:endParaRPr kumimoji="1" lang="zh-CN" altLang="en-US"/>
          </a:p>
        </p:txBody>
      </p:sp>
      <p:pic>
        <p:nvPicPr>
          <p:cNvPr id="7" name="图片 6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762064" y="-28576"/>
            <a:ext cx="3429936" cy="9234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0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Least Squares Estimators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9"/>
            <a:ext cx="5812695" cy="19131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896" y="1690688"/>
            <a:ext cx="5183538" cy="2256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15697"/>
            <a:ext cx="5011271" cy="2351694"/>
          </a:xfrm>
          <a:prstGeom prst="rect">
            <a:avLst/>
          </a:prstGeom>
        </p:spPr>
      </p:pic>
      <p:cxnSp>
        <p:nvCxnSpPr>
          <p:cNvPr id="14" name="直线连接符 13"/>
          <p:cNvCxnSpPr/>
          <p:nvPr/>
        </p:nvCxnSpPr>
        <p:spPr>
          <a:xfrm>
            <a:off x="838200" y="4015697"/>
            <a:ext cx="10901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838200" y="3276530"/>
            <a:ext cx="2967318" cy="45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838200" y="5096365"/>
            <a:ext cx="42716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895" y="4084007"/>
            <a:ext cx="5426395" cy="14097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109882" y="4613475"/>
                <a:ext cx="1735016" cy="659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𝑇</m:t>
                      </m:r>
                      <m:r>
                        <a:rPr kumimoji="1" lang="en-US" altLang="zh-CN" b="0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𝑍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CN" b="0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b="0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kumimoji="1" lang="en-US" altLang="zh-CN" b="0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/</m:t>
                          </m:r>
                          <m:r>
                            <a:rPr kumimoji="1" lang="en-US" altLang="zh-CN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𝑑𝑜𝑓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2" y="4613475"/>
                <a:ext cx="1735016" cy="6594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8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Tests for Regression Parameter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22521"/>
            <a:ext cx="7772400" cy="31835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20526"/>
            <a:ext cx="6719047" cy="16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Confidence and prediction interval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10354235" cy="48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Least Squares Estimation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9"/>
            <a:ext cx="9103972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7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Coefficient of Determination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9142"/>
            <a:ext cx="6826624" cy="20191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66738"/>
            <a:ext cx="7502712" cy="18546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1776157"/>
            <a:ext cx="4114800" cy="2205111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7764217" y="2975584"/>
            <a:ext cx="3490189" cy="1005684"/>
            <a:chOff x="7094210" y="3535656"/>
            <a:chExt cx="4664206" cy="737261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7094211" y="4245204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7094210" y="3535656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 flipV="1">
              <a:off x="7094210" y="3535656"/>
              <a:ext cx="1241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 flipV="1">
              <a:off x="11747845" y="3563369"/>
              <a:ext cx="1241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770" y="4014128"/>
            <a:ext cx="3281082" cy="16481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561" y="5750545"/>
            <a:ext cx="3111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0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Test for Correlation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18403" cy="2833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435" y="3202541"/>
            <a:ext cx="3280335" cy="13214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970" y="2478641"/>
            <a:ext cx="1955800" cy="723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14877" y="2608510"/>
            <a:ext cx="1508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 smtClean="0"/>
              <a:t>Remember</a:t>
            </a:r>
            <a:endParaRPr kumimoji="1"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0951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Repeated Measurements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9"/>
            <a:ext cx="5615490" cy="36786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17823"/>
            <a:ext cx="4837391" cy="10035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91" y="1690688"/>
            <a:ext cx="5738309" cy="3477142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3686287" y="5015753"/>
            <a:ext cx="482301" cy="454744"/>
            <a:chOff x="7094210" y="3535656"/>
            <a:chExt cx="4664206" cy="737261"/>
          </a:xfrm>
        </p:grpSpPr>
        <p:cxnSp>
          <p:nvCxnSpPr>
            <p:cNvPr id="13" name="直线连接符 12"/>
            <p:cNvCxnSpPr/>
            <p:nvPr/>
          </p:nvCxnSpPr>
          <p:spPr>
            <a:xfrm>
              <a:off x="7094211" y="4245204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7094210" y="3535656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 flipV="1">
              <a:off x="7094210" y="3535656"/>
              <a:ext cx="1241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线连接符 15"/>
            <p:cNvCxnSpPr/>
            <p:nvPr/>
          </p:nvCxnSpPr>
          <p:spPr>
            <a:xfrm flipV="1">
              <a:off x="11747845" y="3563369"/>
              <a:ext cx="1241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组 16"/>
          <p:cNvGrpSpPr/>
          <p:nvPr/>
        </p:nvGrpSpPr>
        <p:grpSpPr>
          <a:xfrm>
            <a:off x="10168591" y="4370294"/>
            <a:ext cx="548715" cy="380929"/>
            <a:chOff x="7094210" y="3535656"/>
            <a:chExt cx="4664206" cy="737261"/>
          </a:xfrm>
        </p:grpSpPr>
        <p:cxnSp>
          <p:nvCxnSpPr>
            <p:cNvPr id="18" name="直线连接符 17"/>
            <p:cNvCxnSpPr/>
            <p:nvPr/>
          </p:nvCxnSpPr>
          <p:spPr>
            <a:xfrm>
              <a:off x="7094211" y="4245204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7094210" y="3535656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 flipV="1">
              <a:off x="7094210" y="3535656"/>
              <a:ext cx="1241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 flipV="1">
              <a:off x="11747845" y="3563369"/>
              <a:ext cx="1241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5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Test for Lack of Fit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681249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49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54872"/>
            <a:ext cx="9144000" cy="2387600"/>
          </a:xfrm>
        </p:spPr>
        <p:txBody>
          <a:bodyPr/>
          <a:lstStyle/>
          <a:p>
            <a:r>
              <a:rPr kumimoji="1" lang="en-US" altLang="zh-CN" dirty="0" smtClean="0"/>
              <a:t>Thank you!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5E91C51-CAD3-43D1-9825-4CAC063C7C0E}"/>
              </a:ext>
            </a:extLst>
          </p:cNvPr>
          <p:cNvSpPr/>
          <p:nvPr/>
        </p:nvSpPr>
        <p:spPr>
          <a:xfrm>
            <a:off x="0" y="-34681"/>
            <a:ext cx="12192001" cy="92342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图片 1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762064" y="-34690"/>
            <a:ext cx="3429936" cy="92344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57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54872"/>
            <a:ext cx="9144000" cy="2387600"/>
          </a:xfrm>
        </p:spPr>
        <p:txBody>
          <a:bodyPr/>
          <a:lstStyle/>
          <a:p>
            <a:r>
              <a:rPr kumimoji="1" lang="en-US" altLang="zh-CN" dirty="0" smtClean="0"/>
              <a:t>Q &amp; A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25E91C51-CAD3-43D1-9825-4CAC063C7C0E}"/>
              </a:ext>
            </a:extLst>
          </p:cNvPr>
          <p:cNvSpPr/>
          <p:nvPr/>
        </p:nvSpPr>
        <p:spPr>
          <a:xfrm>
            <a:off x="0" y="-34681"/>
            <a:ext cx="12192001" cy="92342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图片 1" descr="图片 1">
            <a:extLst>
              <a:ext uri="{FF2B5EF4-FFF2-40B4-BE49-F238E27FC236}">
                <a16:creationId xmlns="" xmlns:a16="http://schemas.microsoft.com/office/drawing/2014/main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762064" y="-34690"/>
            <a:ext cx="3429936" cy="92344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0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Categorical Data (video23)</a:t>
            </a:r>
          </a:p>
          <a:p>
            <a:r>
              <a:rPr kumimoji="1" lang="en-US" altLang="zh-CN" dirty="0" smtClean="0"/>
              <a:t>Simple </a:t>
            </a:r>
            <a:r>
              <a:rPr kumimoji="1" lang="en-US" altLang="zh-CN" dirty="0"/>
              <a:t>L</a:t>
            </a:r>
            <a:r>
              <a:rPr kumimoji="1" lang="en-US" altLang="zh-CN" dirty="0" smtClean="0"/>
              <a:t>inear Regression (video24&amp;25)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17" y="1321570"/>
            <a:ext cx="3543125" cy="4855393"/>
          </a:xfrm>
          <a:prstGeom prst="rect">
            <a:avLst/>
          </a:prstGeom>
        </p:spPr>
      </p:pic>
      <p:pic>
        <p:nvPicPr>
          <p:cNvPr id="8" name="图片 7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972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Categorical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8843683" cy="5032375"/>
          </a:xfrm>
        </p:spPr>
        <p:txBody>
          <a:bodyPr>
            <a:normAutofit lnSpcReduction="10000"/>
          </a:bodyPr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i="1" dirty="0"/>
              <a:t>Goodness-of-fit </a:t>
            </a:r>
            <a:r>
              <a:rPr kumimoji="1" lang="en-US" altLang="zh-CN" i="1" dirty="0" smtClean="0"/>
              <a:t>Test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i="1" dirty="0"/>
              <a:t>Chi-Squared Test for </a:t>
            </a:r>
            <a:r>
              <a:rPr kumimoji="1" lang="en-US" altLang="zh-CN" i="1" dirty="0" smtClean="0"/>
              <a:t>Independence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i="1" dirty="0" smtClean="0"/>
              <a:t>Test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for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Comparing Proportions</a:t>
            </a:r>
            <a:endParaRPr kumimoji="1" lang="en-US" altLang="zh-CN" i="1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48918"/>
            <a:ext cx="9152966" cy="3627213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5480563" y="3227292"/>
            <a:ext cx="1242966" cy="824915"/>
            <a:chOff x="7094210" y="3535656"/>
            <a:chExt cx="4664206" cy="717899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7094211" y="4245204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7094210" y="3535656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 flipV="1">
              <a:off x="7094210" y="3535656"/>
              <a:ext cx="1241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 flipV="1">
              <a:off x="11756555" y="3544007"/>
              <a:ext cx="1242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8144436" y="3182882"/>
            <a:ext cx="33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70C0"/>
                </a:solidFill>
              </a:rPr>
              <a:t>Basic Principles of Counting</a:t>
            </a:r>
          </a:p>
          <a:p>
            <a:r>
              <a:rPr kumimoji="1" lang="en-US" altLang="zh-CN" dirty="0" smtClean="0">
                <a:solidFill>
                  <a:srgbClr val="0070C0"/>
                </a:solidFill>
              </a:rPr>
              <a:t>Permutation of k indistinguishable objects from N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749" y="1949539"/>
            <a:ext cx="1516571" cy="4963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436" y="2334230"/>
            <a:ext cx="4047564" cy="8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Goodness-of-fit Test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355700"/>
            <a:ext cx="8673608" cy="5000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451" y="4168588"/>
            <a:ext cx="1848235" cy="985144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>
            <a:off x="6938682" y="4661160"/>
            <a:ext cx="605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7126941" y="5173716"/>
            <a:ext cx="4969763" cy="1162649"/>
            <a:chOff x="7155654" y="5229948"/>
            <a:chExt cx="4969763" cy="116264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1241" y="5266196"/>
              <a:ext cx="4884176" cy="1090154"/>
            </a:xfrm>
            <a:prstGeom prst="rect">
              <a:avLst/>
            </a:prstGeom>
          </p:spPr>
        </p:pic>
        <p:grpSp>
          <p:nvGrpSpPr>
            <p:cNvPr id="12" name="组 11"/>
            <p:cNvGrpSpPr/>
            <p:nvPr/>
          </p:nvGrpSpPr>
          <p:grpSpPr>
            <a:xfrm>
              <a:off x="7155654" y="5229948"/>
              <a:ext cx="4969763" cy="1162649"/>
              <a:chOff x="7094210" y="3535656"/>
              <a:chExt cx="4664206" cy="717899"/>
            </a:xfrm>
          </p:grpSpPr>
          <p:cxnSp>
            <p:nvCxnSpPr>
              <p:cNvPr id="13" name="直线连接符 12"/>
              <p:cNvCxnSpPr/>
              <p:nvPr/>
            </p:nvCxnSpPr>
            <p:spPr>
              <a:xfrm>
                <a:off x="7094211" y="4245204"/>
                <a:ext cx="4664205" cy="45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/>
              <p:cNvCxnSpPr/>
              <p:nvPr/>
            </p:nvCxnSpPr>
            <p:spPr>
              <a:xfrm>
                <a:off x="7094210" y="3535656"/>
                <a:ext cx="4664205" cy="45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14"/>
              <p:cNvCxnSpPr/>
              <p:nvPr/>
            </p:nvCxnSpPr>
            <p:spPr>
              <a:xfrm flipV="1">
                <a:off x="7094210" y="3535656"/>
                <a:ext cx="1241" cy="70954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/>
              <p:cNvCxnSpPr/>
              <p:nvPr/>
            </p:nvCxnSpPr>
            <p:spPr>
              <a:xfrm flipV="1">
                <a:off x="11756555" y="3544007"/>
                <a:ext cx="1242" cy="70954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文本框 18"/>
          <p:cNvSpPr txBox="1"/>
          <p:nvPr/>
        </p:nvSpPr>
        <p:spPr>
          <a:xfrm>
            <a:off x="9445933" y="4221510"/>
            <a:ext cx="2582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70C0"/>
                </a:solidFill>
              </a:rPr>
              <a:t>follow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 smtClean="0">
                <a:solidFill>
                  <a:srgbClr val="0070C0"/>
                </a:solidFill>
              </a:rPr>
              <a:t>chi-squared distribution with k-1-m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16537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Chi-Squared Test for Independence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389229"/>
            <a:ext cx="7183582" cy="48769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783" y="2153228"/>
            <a:ext cx="3979141" cy="735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419" y="3154139"/>
            <a:ext cx="3728605" cy="673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504" y="4093240"/>
            <a:ext cx="2175162" cy="6802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9061" y="5039019"/>
            <a:ext cx="1854047" cy="4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1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Comparing Proportions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60022"/>
            <a:ext cx="8373035" cy="50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2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Regression Model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" name="组 28"/>
          <p:cNvGrpSpPr/>
          <p:nvPr/>
        </p:nvGrpSpPr>
        <p:grpSpPr>
          <a:xfrm>
            <a:off x="838200" y="1690689"/>
            <a:ext cx="5708904" cy="1979104"/>
            <a:chOff x="838200" y="1689515"/>
            <a:chExt cx="7772400" cy="254772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89515"/>
              <a:ext cx="7772400" cy="2547722"/>
            </a:xfrm>
            <a:prstGeom prst="rect">
              <a:avLst/>
            </a:prstGeom>
          </p:spPr>
        </p:pic>
        <p:cxnSp>
          <p:nvCxnSpPr>
            <p:cNvPr id="22" name="直线连接符 21"/>
            <p:cNvCxnSpPr/>
            <p:nvPr/>
          </p:nvCxnSpPr>
          <p:spPr>
            <a:xfrm>
              <a:off x="1096421" y="2328832"/>
              <a:ext cx="454140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7476830" y="1983856"/>
              <a:ext cx="9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>
              <a:off x="1096421" y="3524421"/>
              <a:ext cx="7313484" cy="43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68998"/>
            <a:ext cx="6558751" cy="279447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173532" y="1827934"/>
            <a:ext cx="235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Notation</a:t>
            </a:r>
            <a:endParaRPr kumimoji="1" lang="zh-CN" altLang="en-US" b="1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876" y="2342576"/>
            <a:ext cx="4763760" cy="87453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876" y="3360457"/>
            <a:ext cx="4254754" cy="86210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876" y="4764943"/>
            <a:ext cx="4363675" cy="1171904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8335916" y="1338532"/>
            <a:ext cx="368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An estimator is </a:t>
            </a:r>
            <a:r>
              <a:rPr lang="en-US" altLang="zh-CN" dirty="0" smtClean="0">
                <a:solidFill>
                  <a:srgbClr val="0070C0"/>
                </a:solidFill>
              </a:rPr>
              <a:t>a </a:t>
            </a:r>
            <a:r>
              <a:rPr lang="en-US" altLang="zh-CN" i="1" dirty="0" smtClean="0">
                <a:solidFill>
                  <a:srgbClr val="0070C0"/>
                </a:solidFill>
              </a:rPr>
              <a:t>rule</a:t>
            </a:r>
            <a:r>
              <a:rPr lang="en-US" altLang="zh-CN" dirty="0" smtClean="0">
                <a:solidFill>
                  <a:srgbClr val="0070C0"/>
                </a:solidFill>
              </a:rPr>
              <a:t> for calculating an </a:t>
            </a:r>
            <a:r>
              <a:rPr lang="en-US" altLang="zh-CN" dirty="0">
                <a:solidFill>
                  <a:srgbClr val="0070C0"/>
                </a:solidFill>
              </a:rPr>
              <a:t>estimate of </a:t>
            </a:r>
            <a:r>
              <a:rPr lang="en-US" altLang="zh-CN" dirty="0" smtClean="0">
                <a:solidFill>
                  <a:srgbClr val="0070C0"/>
                </a:solidFill>
              </a:rPr>
              <a:t>a given quantity based </a:t>
            </a:r>
            <a:r>
              <a:rPr lang="en-US" altLang="zh-CN" dirty="0">
                <a:solidFill>
                  <a:srgbClr val="0070C0"/>
                </a:solidFill>
              </a:rPr>
              <a:t>on </a:t>
            </a:r>
            <a:r>
              <a:rPr lang="en-US" altLang="zh-CN" dirty="0" smtClean="0">
                <a:solidFill>
                  <a:srgbClr val="0070C0"/>
                </a:solidFill>
              </a:rPr>
              <a:t>observed data</a:t>
            </a:r>
            <a:r>
              <a:rPr lang="en-US" altLang="zh-CN" dirty="0">
                <a:solidFill>
                  <a:srgbClr val="0070C0"/>
                </a:solidFill>
              </a:rPr>
              <a:t>.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Least Squares Estimation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5" y="1574266"/>
            <a:ext cx="6148623" cy="1733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014" y="3535656"/>
            <a:ext cx="3174423" cy="17681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538" y="1708738"/>
            <a:ext cx="5256090" cy="1599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7330" y="3586530"/>
            <a:ext cx="4651086" cy="663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5" y="4346952"/>
            <a:ext cx="4727015" cy="1912201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7094210" y="3535656"/>
            <a:ext cx="4664206" cy="737261"/>
            <a:chOff x="7094210" y="3535656"/>
            <a:chExt cx="4664206" cy="737261"/>
          </a:xfrm>
        </p:grpSpPr>
        <p:cxnSp>
          <p:nvCxnSpPr>
            <p:cNvPr id="24" name="直线连接符 23"/>
            <p:cNvCxnSpPr/>
            <p:nvPr/>
          </p:nvCxnSpPr>
          <p:spPr>
            <a:xfrm>
              <a:off x="7094211" y="4245204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>
              <a:off x="7094210" y="3535656"/>
              <a:ext cx="4664205" cy="4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flipV="1">
              <a:off x="7094210" y="3535656"/>
              <a:ext cx="1241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/>
            <p:nvPr/>
          </p:nvCxnSpPr>
          <p:spPr>
            <a:xfrm flipV="1">
              <a:off x="11747845" y="3563369"/>
              <a:ext cx="1241" cy="709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412" y="5303052"/>
            <a:ext cx="5103626" cy="6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Least Squares Estimation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5DB7-2643-B442-9EBF-A52ABB58C870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5" name="图片 4" descr="图片 1">
            <a:extLst>
              <a:ext uri="{FF2B5EF4-FFF2-40B4-BE49-F238E27FC236}">
                <a16:creationId xmlns:a16="http://schemas.microsoft.com/office/drawing/2014/main" xmlns="" id="{DEF8FF26-4DEC-4D1B-8445-2EF2377DF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762064" y="0"/>
            <a:ext cx="3429936" cy="92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77" y="1690688"/>
            <a:ext cx="7857987" cy="3095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77" y="5009606"/>
            <a:ext cx="6305106" cy="8270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818" y="4785738"/>
            <a:ext cx="7087870" cy="18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43409</TotalTime>
  <Words>144</Words>
  <Application>Microsoft Macintosh PowerPoint</Application>
  <PresentationFormat>宽屏</PresentationFormat>
  <Paragraphs>66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Cambria Math</vt:lpstr>
      <vt:lpstr>DengXian</vt:lpstr>
      <vt:lpstr>DengXian Light</vt:lpstr>
      <vt:lpstr>Mangal</vt:lpstr>
      <vt:lpstr>Arial</vt:lpstr>
      <vt:lpstr>Office 主题</vt:lpstr>
      <vt:lpstr>VE401-final-part3</vt:lpstr>
      <vt:lpstr>Introduction</vt:lpstr>
      <vt:lpstr>Categorical Data</vt:lpstr>
      <vt:lpstr>Goodness-of-fit Test</vt:lpstr>
      <vt:lpstr>Chi-Squared Test for Independence</vt:lpstr>
      <vt:lpstr>Comparing Proportions</vt:lpstr>
      <vt:lpstr>The Regression Model</vt:lpstr>
      <vt:lpstr>Least Squares Estimation</vt:lpstr>
      <vt:lpstr>Least Squares Estimation</vt:lpstr>
      <vt:lpstr>Least Squares Estimators</vt:lpstr>
      <vt:lpstr>Tests for Regression Parameter</vt:lpstr>
      <vt:lpstr>Confidence and prediction interval</vt:lpstr>
      <vt:lpstr>Least Squares Estimation</vt:lpstr>
      <vt:lpstr>Coefficient of Determination</vt:lpstr>
      <vt:lpstr>Test for Correlation</vt:lpstr>
      <vt:lpstr>Repeated Measurements</vt:lpstr>
      <vt:lpstr>Test for Lack of Fit</vt:lpstr>
      <vt:lpstr>Thank you!</vt:lpstr>
      <vt:lpstr>Q &amp; A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416</cp:revision>
  <dcterms:created xsi:type="dcterms:W3CDTF">2020-02-10T02:09:25Z</dcterms:created>
  <dcterms:modified xsi:type="dcterms:W3CDTF">2020-05-10T02:39:26Z</dcterms:modified>
</cp:coreProperties>
</file>